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0868B360-338B-4EE6-A399-107C93065442}" type="datetimeFigureOut">
              <a:rPr lang="en-US" smtClean="0"/>
              <a:t>3/17/2021</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A8364D39-280D-417B-A035-FA69F7E0C726}"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41755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68B360-338B-4EE6-A399-107C93065442}" type="datetimeFigureOut">
              <a:rPr lang="en-US" smtClean="0"/>
              <a:t>3/17/2021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364D39-280D-417B-A035-FA69F7E0C726}" type="slidenum">
              <a:rPr lang="en-US" smtClean="0"/>
              <a:t>‹#›</a:t>
            </a:fld>
            <a:endParaRPr lang="en-US"/>
          </a:p>
        </p:txBody>
      </p:sp>
    </p:spTree>
    <p:extLst>
      <p:ext uri="{BB962C8B-B14F-4D97-AF65-F5344CB8AC3E}">
        <p14:creationId xmlns:p14="http://schemas.microsoft.com/office/powerpoint/2010/main" val="32596979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68B360-338B-4EE6-A399-107C93065442}" type="datetimeFigureOut">
              <a:rPr lang="en-US" smtClean="0"/>
              <a:t>3/17/2021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364D39-280D-417B-A035-FA69F7E0C726}"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126697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68B360-338B-4EE6-A399-107C93065442}" type="datetimeFigureOut">
              <a:rPr lang="en-US" smtClean="0"/>
              <a:t>3/17/2021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364D39-280D-417B-A035-FA69F7E0C726}"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70332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68B360-338B-4EE6-A399-107C93065442}" type="datetimeFigureOut">
              <a:rPr lang="en-US" smtClean="0"/>
              <a:t>3/17/2021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364D39-280D-417B-A035-FA69F7E0C726}" type="slidenum">
              <a:rPr lang="en-US" smtClean="0"/>
              <a:t>‹#›</a:t>
            </a:fld>
            <a:endParaRPr lang="en-US"/>
          </a:p>
        </p:txBody>
      </p:sp>
    </p:spTree>
    <p:extLst>
      <p:ext uri="{BB962C8B-B14F-4D97-AF65-F5344CB8AC3E}">
        <p14:creationId xmlns:p14="http://schemas.microsoft.com/office/powerpoint/2010/main" val="1112403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68B360-338B-4EE6-A399-107C93065442}" type="datetimeFigureOut">
              <a:rPr lang="en-US" smtClean="0"/>
              <a:t>3/17/2021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364D39-280D-417B-A035-FA69F7E0C726}"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278802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68B360-338B-4EE6-A399-107C93065442}" type="datetimeFigureOut">
              <a:rPr lang="en-US" smtClean="0"/>
              <a:t>3/17/2021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364D39-280D-417B-A035-FA69F7E0C726}"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553782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68B360-338B-4EE6-A399-107C93065442}" type="datetimeFigureOut">
              <a:rPr lang="en-US" smtClean="0"/>
              <a:t>3/17/2021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364D39-280D-417B-A035-FA69F7E0C726}"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197279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68B360-338B-4EE6-A399-107C93065442}" type="datetimeFigureOut">
              <a:rPr lang="en-US" smtClean="0"/>
              <a:t>3/17/2021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364D39-280D-417B-A035-FA69F7E0C726}"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20931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68B360-338B-4EE6-A399-107C93065442}" type="datetimeFigureOut">
              <a:rPr lang="en-US" smtClean="0"/>
              <a:t>3/17/2021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364D39-280D-417B-A035-FA69F7E0C726}" type="slidenum">
              <a:rPr lang="en-US" smtClean="0"/>
              <a:t>‹#›</a:t>
            </a:fld>
            <a:endParaRPr lang="en-US"/>
          </a:p>
        </p:txBody>
      </p:sp>
    </p:spTree>
    <p:extLst>
      <p:ext uri="{BB962C8B-B14F-4D97-AF65-F5344CB8AC3E}">
        <p14:creationId xmlns:p14="http://schemas.microsoft.com/office/powerpoint/2010/main" val="3205063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68B360-338B-4EE6-A399-107C93065442}" type="datetimeFigureOut">
              <a:rPr lang="en-US" smtClean="0"/>
              <a:t>3/17/2021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364D39-280D-417B-A035-FA69F7E0C726}"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52093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868B360-338B-4EE6-A399-107C93065442}" type="datetimeFigureOut">
              <a:rPr lang="en-US" smtClean="0"/>
              <a:t>3/17/2021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364D39-280D-417B-A035-FA69F7E0C726}" type="slidenum">
              <a:rPr lang="en-US" smtClean="0"/>
              <a:t>‹#›</a:t>
            </a:fld>
            <a:endParaRPr lang="en-US"/>
          </a:p>
        </p:txBody>
      </p:sp>
    </p:spTree>
    <p:extLst>
      <p:ext uri="{BB962C8B-B14F-4D97-AF65-F5344CB8AC3E}">
        <p14:creationId xmlns:p14="http://schemas.microsoft.com/office/powerpoint/2010/main" val="41325478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868B360-338B-4EE6-A399-107C93065442}" type="datetimeFigureOut">
              <a:rPr lang="en-US" smtClean="0"/>
              <a:t>3/17/2021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364D39-280D-417B-A035-FA69F7E0C726}"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64842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868B360-338B-4EE6-A399-107C93065442}" type="datetimeFigureOut">
              <a:rPr lang="en-US" smtClean="0"/>
              <a:t>3/17/2021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364D39-280D-417B-A035-FA69F7E0C726}"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461025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68B360-338B-4EE6-A399-107C93065442}" type="datetimeFigureOut">
              <a:rPr lang="en-US" smtClean="0"/>
              <a:t>3/17/2021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364D39-280D-417B-A035-FA69F7E0C726}" type="slidenum">
              <a:rPr lang="en-US" smtClean="0"/>
              <a:t>‹#›</a:t>
            </a:fld>
            <a:endParaRPr lang="en-US"/>
          </a:p>
        </p:txBody>
      </p:sp>
    </p:spTree>
    <p:extLst>
      <p:ext uri="{BB962C8B-B14F-4D97-AF65-F5344CB8AC3E}">
        <p14:creationId xmlns:p14="http://schemas.microsoft.com/office/powerpoint/2010/main" val="12957361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68B360-338B-4EE6-A399-107C93065442}" type="datetimeFigureOut">
              <a:rPr lang="en-US" smtClean="0"/>
              <a:t>3/17/2021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364D39-280D-417B-A035-FA69F7E0C726}"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24617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68B360-338B-4EE6-A399-107C93065442}" type="datetimeFigureOut">
              <a:rPr lang="en-US" smtClean="0"/>
              <a:t>3/17/2021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364D39-280D-417B-A035-FA69F7E0C726}" type="slidenum">
              <a:rPr lang="en-US" smtClean="0"/>
              <a:t>‹#›</a:t>
            </a:fld>
            <a:endParaRPr lang="en-US"/>
          </a:p>
        </p:txBody>
      </p:sp>
    </p:spTree>
    <p:extLst>
      <p:ext uri="{BB962C8B-B14F-4D97-AF65-F5344CB8AC3E}">
        <p14:creationId xmlns:p14="http://schemas.microsoft.com/office/powerpoint/2010/main" val="16197129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868B360-338B-4EE6-A399-107C93065442}" type="datetimeFigureOut">
              <a:rPr lang="en-US" smtClean="0"/>
              <a:t>3/17/2021</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8364D39-280D-417B-A035-FA69F7E0C726}" type="slidenum">
              <a:rPr lang="en-US" smtClean="0"/>
              <a:t>‹#›</a:t>
            </a:fld>
            <a:endParaRPr lang="en-US"/>
          </a:p>
        </p:txBody>
      </p:sp>
    </p:spTree>
    <p:extLst>
      <p:ext uri="{BB962C8B-B14F-4D97-AF65-F5344CB8AC3E}">
        <p14:creationId xmlns:p14="http://schemas.microsoft.com/office/powerpoint/2010/main" val="3321515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EF245-E79B-49BE-89C8-F4BB9E423ACA}"/>
              </a:ext>
            </a:extLst>
          </p:cNvPr>
          <p:cNvSpPr>
            <a:spLocks noGrp="1"/>
          </p:cNvSpPr>
          <p:nvPr>
            <p:ph type="ctrTitle"/>
          </p:nvPr>
        </p:nvSpPr>
        <p:spPr/>
        <p:txBody>
          <a:bodyPr/>
          <a:lstStyle/>
          <a:p>
            <a:r>
              <a:rPr lang="en-US" b="1" dirty="0"/>
              <a:t>Financial Analysis: Bobble in Style</a:t>
            </a:r>
          </a:p>
        </p:txBody>
      </p:sp>
      <p:sp>
        <p:nvSpPr>
          <p:cNvPr id="3" name="Subtitle 2">
            <a:extLst>
              <a:ext uri="{FF2B5EF4-FFF2-40B4-BE49-F238E27FC236}">
                <a16:creationId xmlns:a16="http://schemas.microsoft.com/office/drawing/2014/main" id="{054E42A6-7AD1-427A-884F-634A0DDDF1A9}"/>
              </a:ext>
            </a:extLst>
          </p:cNvPr>
          <p:cNvSpPr>
            <a:spLocks noGrp="1"/>
          </p:cNvSpPr>
          <p:nvPr>
            <p:ph type="subTitle" idx="1"/>
          </p:nvPr>
        </p:nvSpPr>
        <p:spPr/>
        <p:txBody>
          <a:bodyPr>
            <a:normAutofit fontScale="62500" lnSpcReduction="20000"/>
          </a:bodyPr>
          <a:lstStyle/>
          <a:p>
            <a:r>
              <a:rPr lang="en-US" sz="1800" b="0" dirty="0">
                <a:solidFill>
                  <a:srgbClr val="000000"/>
                </a:solidFill>
                <a:effectLst/>
                <a:latin typeface="Garamond" panose="02020404030301010803" pitchFamily="18" charset="0"/>
                <a:ea typeface="Garamond" panose="02020404030301010803" pitchFamily="18" charset="0"/>
                <a:cs typeface="Garamond" panose="02020404030301010803" pitchFamily="18" charset="0"/>
              </a:rPr>
              <a:t>MGMT 640 9043 Financial Decision Making for Managers</a:t>
            </a:r>
            <a:endParaRPr lang="en-US" sz="1800" b="1" dirty="0">
              <a:solidFill>
                <a:srgbClr val="262626"/>
              </a:solidFill>
              <a:effectLst/>
              <a:latin typeface="Garamond" panose="02020404030301010803" pitchFamily="18" charset="0"/>
              <a:ea typeface="Garamond" panose="02020404030301010803" pitchFamily="18" charset="0"/>
              <a:cs typeface="Garamond" panose="02020404030301010803" pitchFamily="18" charset="0"/>
            </a:endParaRPr>
          </a:p>
          <a:p>
            <a:r>
              <a:rPr lang="en-US" sz="1800" b="0" dirty="0">
                <a:solidFill>
                  <a:srgbClr val="000000"/>
                </a:solidFill>
                <a:effectLst/>
                <a:latin typeface="Garamond" panose="02020404030301010803" pitchFamily="18" charset="0"/>
                <a:ea typeface="Garamond" panose="02020404030301010803" pitchFamily="18" charset="0"/>
                <a:cs typeface="Garamond" panose="02020404030301010803" pitchFamily="18" charset="0"/>
              </a:rPr>
              <a:t>Professor Ana </a:t>
            </a:r>
            <a:r>
              <a:rPr lang="en-US" sz="1800" b="0" dirty="0" err="1">
                <a:solidFill>
                  <a:srgbClr val="000000"/>
                </a:solidFill>
                <a:effectLst/>
                <a:latin typeface="Garamond" panose="02020404030301010803" pitchFamily="18" charset="0"/>
                <a:ea typeface="Garamond" panose="02020404030301010803" pitchFamily="18" charset="0"/>
                <a:cs typeface="Garamond" panose="02020404030301010803" pitchFamily="18" charset="0"/>
              </a:rPr>
              <a:t>Machuca</a:t>
            </a:r>
            <a:endParaRPr lang="en-US" sz="1800" b="1" dirty="0">
              <a:solidFill>
                <a:srgbClr val="262626"/>
              </a:solidFill>
              <a:effectLst/>
              <a:latin typeface="Garamond" panose="02020404030301010803" pitchFamily="18" charset="0"/>
              <a:ea typeface="Garamond" panose="02020404030301010803" pitchFamily="18" charset="0"/>
              <a:cs typeface="Garamond" panose="02020404030301010803" pitchFamily="18" charset="0"/>
            </a:endParaRPr>
          </a:p>
          <a:p>
            <a:r>
              <a:rPr lang="en-US" sz="1800" b="0" dirty="0">
                <a:solidFill>
                  <a:srgbClr val="000000"/>
                </a:solidFill>
                <a:effectLst/>
                <a:latin typeface="Garamond" panose="02020404030301010803" pitchFamily="18" charset="0"/>
                <a:ea typeface="Garamond" panose="02020404030301010803" pitchFamily="18" charset="0"/>
                <a:cs typeface="Garamond" panose="02020404030301010803" pitchFamily="18" charset="0"/>
              </a:rPr>
              <a:t>University of Maryland Global Campus</a:t>
            </a:r>
            <a:endParaRPr lang="en-US" sz="1800" b="1" dirty="0">
              <a:solidFill>
                <a:srgbClr val="262626"/>
              </a:solidFill>
              <a:effectLst/>
              <a:latin typeface="Garamond" panose="02020404030301010803" pitchFamily="18" charset="0"/>
              <a:ea typeface="Garamond" panose="02020404030301010803" pitchFamily="18" charset="0"/>
              <a:cs typeface="Garamond" panose="02020404030301010803" pitchFamily="18" charset="0"/>
            </a:endParaRPr>
          </a:p>
          <a:p>
            <a:r>
              <a:rPr lang="en-US" sz="1800" b="0" dirty="0">
                <a:solidFill>
                  <a:srgbClr val="000000"/>
                </a:solidFill>
                <a:effectLst/>
                <a:latin typeface="Garamond" panose="02020404030301010803" pitchFamily="18" charset="0"/>
                <a:ea typeface="Garamond" panose="02020404030301010803" pitchFamily="18" charset="0"/>
                <a:cs typeface="Garamond" panose="02020404030301010803" pitchFamily="18" charset="0"/>
              </a:rPr>
              <a:t>Group 1:</a:t>
            </a:r>
            <a:endParaRPr lang="en-US" sz="1800" b="1" dirty="0">
              <a:solidFill>
                <a:srgbClr val="262626"/>
              </a:solidFill>
              <a:effectLst/>
              <a:latin typeface="Garamond" panose="02020404030301010803" pitchFamily="18" charset="0"/>
              <a:ea typeface="Garamond" panose="02020404030301010803" pitchFamily="18" charset="0"/>
              <a:cs typeface="Garamond" panose="02020404030301010803" pitchFamily="18" charset="0"/>
            </a:endParaRPr>
          </a:p>
          <a:p>
            <a:r>
              <a:rPr lang="en-US" dirty="0"/>
              <a:t>(Names)</a:t>
            </a:r>
          </a:p>
        </p:txBody>
      </p:sp>
    </p:spTree>
    <p:extLst>
      <p:ext uri="{BB962C8B-B14F-4D97-AF65-F5344CB8AC3E}">
        <p14:creationId xmlns:p14="http://schemas.microsoft.com/office/powerpoint/2010/main" val="34194947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95DA8-69F7-4C97-BB03-31BF2BC27592}"/>
              </a:ext>
            </a:extLst>
          </p:cNvPr>
          <p:cNvSpPr>
            <a:spLocks noGrp="1"/>
          </p:cNvSpPr>
          <p:nvPr>
            <p:ph type="title"/>
          </p:nvPr>
        </p:nvSpPr>
        <p:spPr/>
        <p:txBody>
          <a:bodyPr>
            <a:normAutofit/>
          </a:bodyPr>
          <a:lstStyle/>
          <a:p>
            <a:r>
              <a:rPr lang="en-US" sz="4000" b="1" dirty="0">
                <a:solidFill>
                  <a:srgbClr val="262626"/>
                </a:solidFill>
                <a:effectLst/>
                <a:latin typeface="Garamond" panose="02020404030301010803" pitchFamily="18" charset="0"/>
                <a:ea typeface="Garamond" panose="02020404030301010803" pitchFamily="18" charset="0"/>
                <a:cs typeface="Garamond" panose="02020404030301010803" pitchFamily="18" charset="0"/>
              </a:rPr>
              <a:t>Cost Classification</a:t>
            </a:r>
            <a:endParaRPr lang="en-US" sz="4000" dirty="0"/>
          </a:p>
        </p:txBody>
      </p:sp>
      <p:sp>
        <p:nvSpPr>
          <p:cNvPr id="3" name="Content Placeholder 2">
            <a:extLst>
              <a:ext uri="{FF2B5EF4-FFF2-40B4-BE49-F238E27FC236}">
                <a16:creationId xmlns:a16="http://schemas.microsoft.com/office/drawing/2014/main" id="{BE52B355-FE3C-4CBB-AF26-1E6D10D6C4CB}"/>
              </a:ext>
            </a:extLst>
          </p:cNvPr>
          <p:cNvSpPr>
            <a:spLocks noGrp="1"/>
          </p:cNvSpPr>
          <p:nvPr>
            <p:ph idx="1"/>
          </p:nvPr>
        </p:nvSpPr>
        <p:spPr/>
        <p:txBody>
          <a:bodyPr>
            <a:normAutofit fontScale="77500" lnSpcReduction="20000"/>
          </a:bodyPr>
          <a:lstStyle/>
          <a:p>
            <a:r>
              <a:rPr lang="en-US" dirty="0"/>
              <a:t>Cost classification is involved in the separation of the group of expenses into different categories.</a:t>
            </a:r>
          </a:p>
          <a:p>
            <a:r>
              <a:rPr lang="en-US" dirty="0"/>
              <a:t>It is mainly used to show the company’s management on the crucial costs compared to others. </a:t>
            </a:r>
          </a:p>
          <a:p>
            <a:r>
              <a:rPr lang="en-US" dirty="0"/>
              <a:t>There are several types of cost classifications:</a:t>
            </a:r>
          </a:p>
          <a:p>
            <a:pPr marL="457200" indent="-457200">
              <a:buFont typeface="+mj-lt"/>
              <a:buAutoNum type="alphaLcParenR"/>
            </a:pPr>
            <a:r>
              <a:rPr lang="en-US" dirty="0"/>
              <a:t>Fixed and variable costs</a:t>
            </a:r>
          </a:p>
          <a:p>
            <a:pPr marL="457200" indent="-457200">
              <a:buFont typeface="+mj-lt"/>
              <a:buAutoNum type="alphaLcParenR"/>
            </a:pPr>
            <a:r>
              <a:rPr lang="en-US" dirty="0"/>
              <a:t>Departmental costs</a:t>
            </a:r>
          </a:p>
          <a:p>
            <a:pPr marL="457200" indent="-457200">
              <a:buFont typeface="+mj-lt"/>
              <a:buAutoNum type="alphaLcParenR"/>
            </a:pPr>
            <a:r>
              <a:rPr lang="en-US" dirty="0"/>
              <a:t>Distribution Channel costs</a:t>
            </a:r>
          </a:p>
          <a:p>
            <a:pPr marL="457200" indent="-457200">
              <a:buFont typeface="+mj-lt"/>
              <a:buAutoNum type="alphaLcParenR"/>
            </a:pPr>
            <a:r>
              <a:rPr lang="en-US" dirty="0"/>
              <a:t>Customer costs</a:t>
            </a:r>
          </a:p>
          <a:p>
            <a:pPr marL="457200" indent="-457200">
              <a:buFont typeface="+mj-lt"/>
              <a:buAutoNum type="alphaLcParenR"/>
            </a:pPr>
            <a:r>
              <a:rPr lang="en-US" dirty="0"/>
              <a:t>Discretionary costs</a:t>
            </a:r>
          </a:p>
        </p:txBody>
      </p:sp>
    </p:spTree>
    <p:extLst>
      <p:ext uri="{BB962C8B-B14F-4D97-AF65-F5344CB8AC3E}">
        <p14:creationId xmlns:p14="http://schemas.microsoft.com/office/powerpoint/2010/main" val="38629462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38854-E7D8-42B9-B449-211076BCE7AE}"/>
              </a:ext>
            </a:extLst>
          </p:cNvPr>
          <p:cNvSpPr>
            <a:spLocks noGrp="1"/>
          </p:cNvSpPr>
          <p:nvPr>
            <p:ph type="title"/>
          </p:nvPr>
        </p:nvSpPr>
        <p:spPr/>
        <p:txBody>
          <a:bodyPr/>
          <a:lstStyle/>
          <a:p>
            <a:r>
              <a:rPr lang="en-US" sz="4400" b="1" dirty="0">
                <a:solidFill>
                  <a:srgbClr val="262626"/>
                </a:solidFill>
                <a:effectLst/>
                <a:latin typeface="Garamond" panose="02020404030301010803" pitchFamily="18" charset="0"/>
                <a:ea typeface="Garamond" panose="02020404030301010803" pitchFamily="18" charset="0"/>
                <a:cs typeface="Garamond" panose="02020404030301010803" pitchFamily="18" charset="0"/>
              </a:rPr>
              <a:t>Cost Classification </a:t>
            </a:r>
            <a:r>
              <a:rPr lang="en-US" sz="4400" b="1" dirty="0" err="1">
                <a:solidFill>
                  <a:srgbClr val="262626"/>
                </a:solidFill>
                <a:effectLst/>
                <a:latin typeface="Garamond" panose="02020404030301010803" pitchFamily="18" charset="0"/>
                <a:ea typeface="Garamond" panose="02020404030301010803" pitchFamily="18" charset="0"/>
                <a:cs typeface="Garamond" panose="02020404030301010803" pitchFamily="18" charset="0"/>
              </a:rPr>
              <a:t>cont</a:t>
            </a:r>
            <a:r>
              <a:rPr lang="en-US" b="1" dirty="0">
                <a:solidFill>
                  <a:srgbClr val="262626"/>
                </a:solidFill>
                <a:latin typeface="Garamond" panose="02020404030301010803" pitchFamily="18" charset="0"/>
                <a:ea typeface="Garamond" panose="02020404030301010803" pitchFamily="18" charset="0"/>
                <a:cs typeface="Garamond" panose="02020404030301010803" pitchFamily="18" charset="0"/>
              </a:rPr>
              <a:t>’</a:t>
            </a:r>
            <a:endParaRPr lang="en-US" dirty="0"/>
          </a:p>
        </p:txBody>
      </p:sp>
      <p:sp>
        <p:nvSpPr>
          <p:cNvPr id="3" name="Content Placeholder 2">
            <a:extLst>
              <a:ext uri="{FF2B5EF4-FFF2-40B4-BE49-F238E27FC236}">
                <a16:creationId xmlns:a16="http://schemas.microsoft.com/office/drawing/2014/main" id="{CD901EAB-A4C6-4178-BADC-18A021391CA9}"/>
              </a:ext>
            </a:extLst>
          </p:cNvPr>
          <p:cNvSpPr>
            <a:spLocks noGrp="1"/>
          </p:cNvSpPr>
          <p:nvPr>
            <p:ph idx="1"/>
          </p:nvPr>
        </p:nvSpPr>
        <p:spPr/>
        <p:txBody>
          <a:bodyPr/>
          <a:lstStyle/>
          <a:p>
            <a:pPr marL="0" indent="0">
              <a:buNone/>
            </a:pPr>
            <a:r>
              <a:rPr lang="en-US" dirty="0"/>
              <a:t>These are the findings from the tasks.</a:t>
            </a:r>
          </a:p>
          <a:p>
            <a:pPr marL="0" indent="0">
              <a:buNone/>
            </a:pPr>
            <a:endParaRPr lang="en-US" dirty="0"/>
          </a:p>
        </p:txBody>
      </p:sp>
      <p:graphicFrame>
        <p:nvGraphicFramePr>
          <p:cNvPr id="4" name="Table 3">
            <a:extLst>
              <a:ext uri="{FF2B5EF4-FFF2-40B4-BE49-F238E27FC236}">
                <a16:creationId xmlns:a16="http://schemas.microsoft.com/office/drawing/2014/main" id="{E2C15FBA-44EE-48F0-8DFA-7B4F684B0D67}"/>
              </a:ext>
            </a:extLst>
          </p:cNvPr>
          <p:cNvGraphicFramePr>
            <a:graphicFrameLocks noGrp="1"/>
          </p:cNvGraphicFramePr>
          <p:nvPr>
            <p:extLst>
              <p:ext uri="{D42A27DB-BD31-4B8C-83A1-F6EECF244321}">
                <p14:modId xmlns:p14="http://schemas.microsoft.com/office/powerpoint/2010/main" val="1027037648"/>
              </p:ext>
            </p:extLst>
          </p:nvPr>
        </p:nvGraphicFramePr>
        <p:xfrm>
          <a:off x="1295399" y="2947026"/>
          <a:ext cx="3843269" cy="2359071"/>
        </p:xfrm>
        <a:graphic>
          <a:graphicData uri="http://schemas.openxmlformats.org/drawingml/2006/table">
            <a:tbl>
              <a:tblPr>
                <a:tableStyleId>{5C22544A-7EE6-4342-B048-85BDC9FD1C3A}</a:tableStyleId>
              </a:tblPr>
              <a:tblGrid>
                <a:gridCol w="2323564">
                  <a:extLst>
                    <a:ext uri="{9D8B030D-6E8A-4147-A177-3AD203B41FA5}">
                      <a16:colId xmlns:a16="http://schemas.microsoft.com/office/drawing/2014/main" val="1877326789"/>
                    </a:ext>
                  </a:extLst>
                </a:gridCol>
                <a:gridCol w="1519705">
                  <a:extLst>
                    <a:ext uri="{9D8B030D-6E8A-4147-A177-3AD203B41FA5}">
                      <a16:colId xmlns:a16="http://schemas.microsoft.com/office/drawing/2014/main" val="1541093414"/>
                    </a:ext>
                  </a:extLst>
                </a:gridCol>
              </a:tblGrid>
              <a:tr h="262119">
                <a:tc>
                  <a:txBody>
                    <a:bodyPr/>
                    <a:lstStyle/>
                    <a:p>
                      <a:pPr algn="l" fontAlgn="b"/>
                      <a:r>
                        <a:rPr lang="en-US" sz="1400" u="none" strike="noStrike" dirty="0">
                          <a:effectLst/>
                          <a:highlight>
                            <a:srgbClr val="FFFF00"/>
                          </a:highlight>
                        </a:rPr>
                        <a:t>Fixed cost</a:t>
                      </a:r>
                      <a:endParaRPr lang="en-US" sz="1400" b="1" i="0" u="none" strike="noStrike" dirty="0">
                        <a:solidFill>
                          <a:srgbClr val="000000"/>
                        </a:solidFill>
                        <a:effectLst/>
                        <a:highlight>
                          <a:srgbClr val="FFFF00"/>
                        </a:highlight>
                        <a:latin typeface="Calibri" panose="020F0502020204030204" pitchFamily="34" charset="0"/>
                      </a:endParaRPr>
                    </a:p>
                  </a:txBody>
                  <a:tcPr marL="9525" marR="9525" marT="9525" marB="0" anchor="b"/>
                </a:tc>
                <a:tc>
                  <a:txBody>
                    <a:bodyPr/>
                    <a:lstStyle/>
                    <a:p>
                      <a:pPr algn="l" fontAlgn="b"/>
                      <a:r>
                        <a:rPr lang="en-US" sz="1400" u="none" strike="noStrike" dirty="0">
                          <a:effectLst/>
                          <a:highlight>
                            <a:srgbClr val="FFFF00"/>
                          </a:highlight>
                        </a:rPr>
                        <a:t>Variable cost</a:t>
                      </a:r>
                      <a:endParaRPr lang="en-US" sz="1400" b="1" i="0" u="none" strike="noStrike" dirty="0">
                        <a:solidFill>
                          <a:srgbClr val="000000"/>
                        </a:solidFill>
                        <a:effectLst/>
                        <a:highlight>
                          <a:srgbClr val="FFFF00"/>
                        </a:highlight>
                        <a:latin typeface="Calibri" panose="020F0502020204030204" pitchFamily="34" charset="0"/>
                      </a:endParaRPr>
                    </a:p>
                  </a:txBody>
                  <a:tcPr marL="9525" marR="9525" marT="9525" marB="0" anchor="b"/>
                </a:tc>
                <a:extLst>
                  <a:ext uri="{0D108BD9-81ED-4DB2-BD59-A6C34878D82A}">
                    <a16:rowId xmlns:a16="http://schemas.microsoft.com/office/drawing/2014/main" val="2350593016"/>
                  </a:ext>
                </a:extLst>
              </a:tr>
              <a:tr h="262119">
                <a:tc>
                  <a:txBody>
                    <a:bodyPr/>
                    <a:lstStyle/>
                    <a:p>
                      <a:pPr algn="l" fontAlgn="t"/>
                      <a:r>
                        <a:rPr lang="en-US" sz="1400" u="none" strike="noStrike">
                          <a:effectLst/>
                        </a:rPr>
                        <a:t>Labor</a:t>
                      </a:r>
                      <a:endParaRPr lang="en-US" sz="1400" b="0" i="0" u="none" strike="noStrike">
                        <a:solidFill>
                          <a:srgbClr val="000000"/>
                        </a:solidFill>
                        <a:effectLst/>
                        <a:latin typeface="Calibri" panose="020F0502020204030204" pitchFamily="34" charset="0"/>
                      </a:endParaRPr>
                    </a:p>
                  </a:txBody>
                  <a:tcPr marL="9525" marR="9525" marT="9525" marB="0"/>
                </a:tc>
                <a:tc>
                  <a:txBody>
                    <a:bodyPr/>
                    <a:lstStyle/>
                    <a:p>
                      <a:pPr algn="l" fontAlgn="t"/>
                      <a:r>
                        <a:rPr lang="en-US" sz="1400" u="none" strike="noStrike">
                          <a:effectLst/>
                        </a:rPr>
                        <a:t>Cost of goods sold</a:t>
                      </a:r>
                      <a:endParaRPr lang="en-US" sz="1400" b="0" i="0" u="none" strike="noStrike">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1236382021"/>
                  </a:ext>
                </a:extLst>
              </a:tr>
              <a:tr h="262119">
                <a:tc>
                  <a:txBody>
                    <a:bodyPr/>
                    <a:lstStyle/>
                    <a:p>
                      <a:pPr algn="l" fontAlgn="t"/>
                      <a:r>
                        <a:rPr lang="en-US" sz="1400" u="none" strike="noStrike">
                          <a:effectLst/>
                        </a:rPr>
                        <a:t>Advertising fees</a:t>
                      </a:r>
                      <a:endParaRPr lang="en-US" sz="1400" b="0" i="0" u="none" strike="noStrike">
                        <a:solidFill>
                          <a:srgbClr val="000000"/>
                        </a:solidFill>
                        <a:effectLst/>
                        <a:latin typeface="Calibri" panose="020F0502020204030204" pitchFamily="34" charset="0"/>
                      </a:endParaRPr>
                    </a:p>
                  </a:txBody>
                  <a:tcPr marL="9525" marR="9525" marT="9525" marB="0"/>
                </a:tc>
                <a:tc>
                  <a:txBody>
                    <a:bodyPr/>
                    <a:lstStyle/>
                    <a:p>
                      <a:pPr algn="l" fontAlgn="t"/>
                      <a:r>
                        <a:rPr lang="en-US" sz="1400" u="none" strike="noStrike">
                          <a:effectLst/>
                        </a:rPr>
                        <a:t>Shipping</a:t>
                      </a:r>
                      <a:endParaRPr lang="en-US" sz="1400" b="0" i="0" u="none" strike="noStrike">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3612615594"/>
                  </a:ext>
                </a:extLst>
              </a:tr>
              <a:tr h="262119">
                <a:tc>
                  <a:txBody>
                    <a:bodyPr/>
                    <a:lstStyle/>
                    <a:p>
                      <a:pPr algn="l" fontAlgn="t"/>
                      <a:r>
                        <a:rPr lang="en-US" sz="1400" u="none" strike="noStrike">
                          <a:effectLst/>
                        </a:rPr>
                        <a:t>Bank fees</a:t>
                      </a:r>
                      <a:endParaRPr lang="en-US" sz="1400" b="0" i="0" u="none" strike="noStrike">
                        <a:solidFill>
                          <a:srgbClr val="000000"/>
                        </a:solidFill>
                        <a:effectLst/>
                        <a:latin typeface="Calibri" panose="020F0502020204030204" pitchFamily="34" charset="0"/>
                      </a:endParaRPr>
                    </a:p>
                  </a:txBody>
                  <a:tcPr marL="9525" marR="9525" marT="9525" marB="0"/>
                </a:tc>
                <a:tc>
                  <a:txBody>
                    <a:bodyPr/>
                    <a:lstStyle/>
                    <a:p>
                      <a:pPr algn="l" fontAlgn="b"/>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56209654"/>
                  </a:ext>
                </a:extLst>
              </a:tr>
              <a:tr h="262119">
                <a:tc>
                  <a:txBody>
                    <a:bodyPr/>
                    <a:lstStyle/>
                    <a:p>
                      <a:pPr algn="l" fontAlgn="t"/>
                      <a:r>
                        <a:rPr lang="en-US" sz="1400" u="none" strike="noStrike">
                          <a:effectLst/>
                        </a:rPr>
                        <a:t>Phone/internet</a:t>
                      </a:r>
                      <a:endParaRPr lang="en-US" sz="1400" b="0" i="0" u="none" strike="noStrike">
                        <a:solidFill>
                          <a:srgbClr val="000000"/>
                        </a:solidFill>
                        <a:effectLst/>
                        <a:latin typeface="Calibri" panose="020F0502020204030204" pitchFamily="34" charset="0"/>
                      </a:endParaRPr>
                    </a:p>
                  </a:txBody>
                  <a:tcPr marL="9525" marR="9525" marT="9525" marB="0"/>
                </a:tc>
                <a:tc>
                  <a:txBody>
                    <a:bodyPr/>
                    <a:lstStyle/>
                    <a:p>
                      <a:pPr algn="l" fontAlgn="b"/>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878252697"/>
                  </a:ext>
                </a:extLst>
              </a:tr>
              <a:tr h="262119">
                <a:tc>
                  <a:txBody>
                    <a:bodyPr/>
                    <a:lstStyle/>
                    <a:p>
                      <a:pPr algn="l" fontAlgn="t"/>
                      <a:r>
                        <a:rPr lang="en-US" sz="1400" u="none" strike="noStrike">
                          <a:effectLst/>
                        </a:rPr>
                        <a:t>Utilities</a:t>
                      </a:r>
                      <a:endParaRPr lang="en-US" sz="1400" b="0" i="0" u="none" strike="noStrike">
                        <a:solidFill>
                          <a:srgbClr val="000000"/>
                        </a:solidFill>
                        <a:effectLst/>
                        <a:latin typeface="Calibri" panose="020F0502020204030204" pitchFamily="34" charset="0"/>
                      </a:endParaRPr>
                    </a:p>
                  </a:txBody>
                  <a:tcPr marL="9525" marR="9525" marT="9525" marB="0"/>
                </a:tc>
                <a:tc>
                  <a:txBody>
                    <a:bodyPr/>
                    <a:lstStyle/>
                    <a:p>
                      <a:pPr algn="l" fontAlgn="b"/>
                      <a:r>
                        <a:rPr lang="en-US" sz="1400" u="none" strike="noStrike" dirty="0">
                          <a:effectLst/>
                        </a:rPr>
                        <a:t> </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500765224"/>
                  </a:ext>
                </a:extLst>
              </a:tr>
              <a:tr h="262119">
                <a:tc>
                  <a:txBody>
                    <a:bodyPr/>
                    <a:lstStyle/>
                    <a:p>
                      <a:pPr algn="l" fontAlgn="t"/>
                      <a:r>
                        <a:rPr lang="en-US" sz="1400" u="none" strike="noStrike">
                          <a:effectLst/>
                        </a:rPr>
                        <a:t>Office Supplies</a:t>
                      </a:r>
                      <a:endParaRPr lang="en-US" sz="1400" b="0" i="0" u="none" strike="noStrike">
                        <a:solidFill>
                          <a:srgbClr val="000000"/>
                        </a:solidFill>
                        <a:effectLst/>
                        <a:latin typeface="Calibri" panose="020F0502020204030204" pitchFamily="34" charset="0"/>
                      </a:endParaRPr>
                    </a:p>
                  </a:txBody>
                  <a:tcPr marL="9525" marR="9525" marT="9525" marB="0"/>
                </a:tc>
                <a:tc>
                  <a:txBody>
                    <a:bodyPr/>
                    <a:lstStyle/>
                    <a:p>
                      <a:pPr algn="l" fontAlgn="b"/>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407213934"/>
                  </a:ext>
                </a:extLst>
              </a:tr>
              <a:tr h="262119">
                <a:tc>
                  <a:txBody>
                    <a:bodyPr/>
                    <a:lstStyle/>
                    <a:p>
                      <a:pPr algn="l" fontAlgn="t"/>
                      <a:r>
                        <a:rPr lang="en-US" sz="1400" u="none" strike="noStrike">
                          <a:effectLst/>
                        </a:rPr>
                        <a:t>Conference Exhibitor Fee</a:t>
                      </a:r>
                      <a:endParaRPr lang="en-US" sz="1400" b="0" i="0" u="none" strike="noStrike">
                        <a:solidFill>
                          <a:srgbClr val="000000"/>
                        </a:solidFill>
                        <a:effectLst/>
                        <a:latin typeface="Calibri" panose="020F0502020204030204" pitchFamily="34" charset="0"/>
                      </a:endParaRPr>
                    </a:p>
                  </a:txBody>
                  <a:tcPr marL="9525" marR="9525" marT="9525" marB="0"/>
                </a:tc>
                <a:tc>
                  <a:txBody>
                    <a:bodyPr/>
                    <a:lstStyle/>
                    <a:p>
                      <a:pPr algn="l" fontAlgn="b"/>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059715219"/>
                  </a:ext>
                </a:extLst>
              </a:tr>
              <a:tr h="262119">
                <a:tc>
                  <a:txBody>
                    <a:bodyPr/>
                    <a:lstStyle/>
                    <a:p>
                      <a:pPr algn="l" fontAlgn="t"/>
                      <a:r>
                        <a:rPr lang="en-US" sz="1400" u="none" strike="noStrike">
                          <a:effectLst/>
                        </a:rPr>
                        <a:t>Travel Expenses for Conference</a:t>
                      </a:r>
                      <a:endParaRPr lang="en-US" sz="1400" b="0" i="0" u="none" strike="noStrike">
                        <a:solidFill>
                          <a:srgbClr val="000000"/>
                        </a:solidFill>
                        <a:effectLst/>
                        <a:latin typeface="Calibri" panose="020F0502020204030204" pitchFamily="34" charset="0"/>
                      </a:endParaRPr>
                    </a:p>
                  </a:txBody>
                  <a:tcPr marL="9525" marR="9525" marT="9525" marB="0"/>
                </a:tc>
                <a:tc>
                  <a:txBody>
                    <a:bodyPr/>
                    <a:lstStyle/>
                    <a:p>
                      <a:pPr algn="l" fontAlgn="b"/>
                      <a:r>
                        <a:rPr lang="en-US" sz="1400" u="none" strike="noStrike" dirty="0">
                          <a:effectLst/>
                        </a:rPr>
                        <a:t> </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380646423"/>
                  </a:ext>
                </a:extLst>
              </a:tr>
            </a:tbl>
          </a:graphicData>
        </a:graphic>
      </p:graphicFrame>
      <p:graphicFrame>
        <p:nvGraphicFramePr>
          <p:cNvPr id="5" name="Table 4">
            <a:extLst>
              <a:ext uri="{FF2B5EF4-FFF2-40B4-BE49-F238E27FC236}">
                <a16:creationId xmlns:a16="http://schemas.microsoft.com/office/drawing/2014/main" id="{EBB2E4F7-B02A-48C1-8CB2-69BBC8812A27}"/>
              </a:ext>
            </a:extLst>
          </p:cNvPr>
          <p:cNvGraphicFramePr>
            <a:graphicFrameLocks noGrp="1"/>
          </p:cNvGraphicFramePr>
          <p:nvPr>
            <p:extLst>
              <p:ext uri="{D42A27DB-BD31-4B8C-83A1-F6EECF244321}">
                <p14:modId xmlns:p14="http://schemas.microsoft.com/office/powerpoint/2010/main" val="2632163755"/>
              </p:ext>
            </p:extLst>
          </p:nvPr>
        </p:nvGraphicFramePr>
        <p:xfrm>
          <a:off x="5138668" y="2947027"/>
          <a:ext cx="5757931" cy="2359070"/>
        </p:xfrm>
        <a:graphic>
          <a:graphicData uri="http://schemas.openxmlformats.org/drawingml/2006/table">
            <a:tbl>
              <a:tblPr>
                <a:tableStyleId>{5C22544A-7EE6-4342-B048-85BDC9FD1C3A}</a:tableStyleId>
              </a:tblPr>
              <a:tblGrid>
                <a:gridCol w="5757931">
                  <a:extLst>
                    <a:ext uri="{9D8B030D-6E8A-4147-A177-3AD203B41FA5}">
                      <a16:colId xmlns:a16="http://schemas.microsoft.com/office/drawing/2014/main" val="2792503641"/>
                    </a:ext>
                  </a:extLst>
                </a:gridCol>
              </a:tblGrid>
              <a:tr h="2359070">
                <a:tc>
                  <a:txBody>
                    <a:bodyPr/>
                    <a:lstStyle/>
                    <a:p>
                      <a:pPr algn="just" fontAlgn="t"/>
                      <a:r>
                        <a:rPr lang="en-US" sz="2000" u="none" strike="noStrike" dirty="0">
                          <a:effectLst/>
                        </a:rPr>
                        <a:t>Distinguishing between fixed and variable cost is essential in the decision making. This classification (either fixed or variable cost) is useful given an example of finalizing of a bid price for an additional contract, we can place the bid at variable cost per unit plus the percentage of margin. We can ignore the fixed cost since they are incurred regardless of the contract.</a:t>
                      </a:r>
                      <a:endParaRPr lang="en-US" sz="2000" b="0" i="0" u="none" strike="noStrike" dirty="0">
                        <a:solidFill>
                          <a:srgbClr val="000000"/>
                        </a:solidFill>
                        <a:effectLst/>
                        <a:latin typeface="Calibri" panose="020F0502020204030204" pitchFamily="34" charset="0"/>
                      </a:endParaRPr>
                    </a:p>
                  </a:txBody>
                  <a:tcPr marL="8956" marR="8956" marT="8956" marB="0"/>
                </a:tc>
                <a:extLst>
                  <a:ext uri="{0D108BD9-81ED-4DB2-BD59-A6C34878D82A}">
                    <a16:rowId xmlns:a16="http://schemas.microsoft.com/office/drawing/2014/main" val="533517465"/>
                  </a:ext>
                </a:extLst>
              </a:tr>
            </a:tbl>
          </a:graphicData>
        </a:graphic>
      </p:graphicFrame>
    </p:spTree>
    <p:extLst>
      <p:ext uri="{BB962C8B-B14F-4D97-AF65-F5344CB8AC3E}">
        <p14:creationId xmlns:p14="http://schemas.microsoft.com/office/powerpoint/2010/main" val="1882561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790D2-76E3-4870-9E81-8E8AC17BFD56}"/>
              </a:ext>
            </a:extLst>
          </p:cNvPr>
          <p:cNvSpPr>
            <a:spLocks noGrp="1"/>
          </p:cNvSpPr>
          <p:nvPr>
            <p:ph type="title"/>
          </p:nvPr>
        </p:nvSpPr>
        <p:spPr>
          <a:xfrm>
            <a:off x="1295402" y="656824"/>
            <a:ext cx="9601196" cy="785610"/>
          </a:xfrm>
        </p:spPr>
        <p:txBody>
          <a:bodyPr/>
          <a:lstStyle/>
          <a:p>
            <a:r>
              <a:rPr lang="en-US" sz="4400" b="1" dirty="0">
                <a:solidFill>
                  <a:srgbClr val="262626"/>
                </a:solidFill>
                <a:effectLst/>
                <a:latin typeface="Garamond" panose="02020404030301010803" pitchFamily="18" charset="0"/>
                <a:ea typeface="Garamond" panose="02020404030301010803" pitchFamily="18" charset="0"/>
                <a:cs typeface="Garamond" panose="02020404030301010803" pitchFamily="18" charset="0"/>
              </a:rPr>
              <a:t>Cost Classification </a:t>
            </a:r>
            <a:r>
              <a:rPr lang="en-US" sz="4400" b="1" dirty="0" err="1">
                <a:solidFill>
                  <a:srgbClr val="262626"/>
                </a:solidFill>
                <a:effectLst/>
                <a:latin typeface="Garamond" panose="02020404030301010803" pitchFamily="18" charset="0"/>
                <a:ea typeface="Garamond" panose="02020404030301010803" pitchFamily="18" charset="0"/>
                <a:cs typeface="Garamond" panose="02020404030301010803" pitchFamily="18" charset="0"/>
              </a:rPr>
              <a:t>cont</a:t>
            </a:r>
            <a:r>
              <a:rPr lang="en-US" b="1" dirty="0">
                <a:solidFill>
                  <a:srgbClr val="262626"/>
                </a:solidFill>
                <a:latin typeface="Garamond" panose="02020404030301010803" pitchFamily="18" charset="0"/>
                <a:ea typeface="Garamond" panose="02020404030301010803" pitchFamily="18" charset="0"/>
                <a:cs typeface="Garamond" panose="02020404030301010803" pitchFamily="18" charset="0"/>
              </a:rPr>
              <a:t>’</a:t>
            </a:r>
            <a:endParaRPr lang="en-US" dirty="0"/>
          </a:p>
        </p:txBody>
      </p:sp>
      <p:graphicFrame>
        <p:nvGraphicFramePr>
          <p:cNvPr id="4" name="Content Placeholder 3">
            <a:extLst>
              <a:ext uri="{FF2B5EF4-FFF2-40B4-BE49-F238E27FC236}">
                <a16:creationId xmlns:a16="http://schemas.microsoft.com/office/drawing/2014/main" id="{569BB4A0-960D-462B-AAEB-53E7A42E86EF}"/>
              </a:ext>
            </a:extLst>
          </p:cNvPr>
          <p:cNvGraphicFramePr>
            <a:graphicFrameLocks noGrp="1"/>
          </p:cNvGraphicFramePr>
          <p:nvPr>
            <p:ph idx="1"/>
            <p:extLst>
              <p:ext uri="{D42A27DB-BD31-4B8C-83A1-F6EECF244321}">
                <p14:modId xmlns:p14="http://schemas.microsoft.com/office/powerpoint/2010/main" val="1834532211"/>
              </p:ext>
            </p:extLst>
          </p:nvPr>
        </p:nvGraphicFramePr>
        <p:xfrm>
          <a:off x="1295402" y="1738648"/>
          <a:ext cx="9601197" cy="4462526"/>
        </p:xfrm>
        <a:graphic>
          <a:graphicData uri="http://schemas.openxmlformats.org/drawingml/2006/table">
            <a:tbl>
              <a:tblPr>
                <a:tableStyleId>{5C22544A-7EE6-4342-B048-85BDC9FD1C3A}</a:tableStyleId>
              </a:tblPr>
              <a:tblGrid>
                <a:gridCol w="5164459">
                  <a:extLst>
                    <a:ext uri="{9D8B030D-6E8A-4147-A177-3AD203B41FA5}">
                      <a16:colId xmlns:a16="http://schemas.microsoft.com/office/drawing/2014/main" val="27251950"/>
                    </a:ext>
                  </a:extLst>
                </a:gridCol>
                <a:gridCol w="2840452">
                  <a:extLst>
                    <a:ext uri="{9D8B030D-6E8A-4147-A177-3AD203B41FA5}">
                      <a16:colId xmlns:a16="http://schemas.microsoft.com/office/drawing/2014/main" val="1618916121"/>
                    </a:ext>
                  </a:extLst>
                </a:gridCol>
                <a:gridCol w="1596286">
                  <a:extLst>
                    <a:ext uri="{9D8B030D-6E8A-4147-A177-3AD203B41FA5}">
                      <a16:colId xmlns:a16="http://schemas.microsoft.com/office/drawing/2014/main" val="1905420318"/>
                    </a:ext>
                  </a:extLst>
                </a:gridCol>
              </a:tblGrid>
              <a:tr h="247392">
                <a:tc gridSpan="3">
                  <a:txBody>
                    <a:bodyPr/>
                    <a:lstStyle/>
                    <a:p>
                      <a:pPr algn="ctr" fontAlgn="b"/>
                      <a:r>
                        <a:rPr lang="en-US" sz="1400" u="none" strike="noStrike">
                          <a:effectLst/>
                        </a:rPr>
                        <a:t>Budgeted Income Statement</a:t>
                      </a:r>
                      <a:endParaRPr lang="en-US" sz="1400" b="1" i="0" u="none" strike="noStrike">
                        <a:solidFill>
                          <a:srgbClr val="000000"/>
                        </a:solidFill>
                        <a:effectLst/>
                        <a:latin typeface="Calibri" panose="020F0502020204030204" pitchFamily="34" charset="0"/>
                      </a:endParaRPr>
                    </a:p>
                  </a:txBody>
                  <a:tcPr marL="6308" marR="6308" marT="6308" marB="0"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41069483"/>
                  </a:ext>
                </a:extLst>
              </a:tr>
              <a:tr h="247392">
                <a:tc>
                  <a:txBody>
                    <a:bodyPr/>
                    <a:lstStyle/>
                    <a:p>
                      <a:pPr algn="l" fontAlgn="b"/>
                      <a:r>
                        <a:rPr lang="en-US" sz="1400" u="none" strike="noStrike" dirty="0">
                          <a:effectLst/>
                        </a:rPr>
                        <a:t>Sales</a:t>
                      </a:r>
                      <a:endParaRPr lang="en-US" sz="1400" b="0" i="0" u="none" strike="noStrike" dirty="0">
                        <a:solidFill>
                          <a:srgbClr val="000000"/>
                        </a:solidFill>
                        <a:effectLst/>
                        <a:latin typeface="Calibri" panose="020F0502020204030204" pitchFamily="34" charset="0"/>
                      </a:endParaRPr>
                    </a:p>
                  </a:txBody>
                  <a:tcPr marL="6308" marR="6308" marT="6308"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6308" marR="6308" marT="6308" marB="0" anchor="b"/>
                </a:tc>
                <a:tc>
                  <a:txBody>
                    <a:bodyPr/>
                    <a:lstStyle/>
                    <a:p>
                      <a:pPr algn="l" fontAlgn="b"/>
                      <a:r>
                        <a:rPr lang="en-US" sz="1400" u="none" strike="noStrike">
                          <a:effectLst/>
                        </a:rPr>
                        <a:t> $   51,000 </a:t>
                      </a:r>
                      <a:endParaRPr lang="en-US" sz="1400" b="0" i="0" u="none" strike="noStrike">
                        <a:solidFill>
                          <a:srgbClr val="000000"/>
                        </a:solidFill>
                        <a:effectLst/>
                        <a:latin typeface="Calibri" panose="020F0502020204030204" pitchFamily="34" charset="0"/>
                      </a:endParaRPr>
                    </a:p>
                  </a:txBody>
                  <a:tcPr marL="6308" marR="6308" marT="6308" marB="0" anchor="b"/>
                </a:tc>
                <a:extLst>
                  <a:ext uri="{0D108BD9-81ED-4DB2-BD59-A6C34878D82A}">
                    <a16:rowId xmlns:a16="http://schemas.microsoft.com/office/drawing/2014/main" val="3291102829"/>
                  </a:ext>
                </a:extLst>
              </a:tr>
              <a:tr h="247392">
                <a:tc>
                  <a:txBody>
                    <a:bodyPr/>
                    <a:lstStyle/>
                    <a:p>
                      <a:pPr algn="l" fontAlgn="b"/>
                      <a:r>
                        <a:rPr lang="en-US" sz="1400" u="none" strike="noStrike">
                          <a:effectLst/>
                        </a:rPr>
                        <a:t>Variable costs</a:t>
                      </a:r>
                      <a:endParaRPr lang="en-US" sz="1400" b="1" i="0" u="none" strike="noStrike">
                        <a:solidFill>
                          <a:srgbClr val="000000"/>
                        </a:solidFill>
                        <a:effectLst/>
                        <a:latin typeface="Calibri" panose="020F0502020204030204" pitchFamily="34" charset="0"/>
                      </a:endParaRPr>
                    </a:p>
                  </a:txBody>
                  <a:tcPr marL="6308" marR="6308" marT="6308"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6308" marR="6308" marT="6308"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6308" marR="6308" marT="6308" marB="0" anchor="b"/>
                </a:tc>
                <a:extLst>
                  <a:ext uri="{0D108BD9-81ED-4DB2-BD59-A6C34878D82A}">
                    <a16:rowId xmlns:a16="http://schemas.microsoft.com/office/drawing/2014/main" val="1794348585"/>
                  </a:ext>
                </a:extLst>
              </a:tr>
              <a:tr h="248339">
                <a:tc>
                  <a:txBody>
                    <a:bodyPr/>
                    <a:lstStyle/>
                    <a:p>
                      <a:pPr algn="l" fontAlgn="b"/>
                      <a:r>
                        <a:rPr lang="en-US" sz="1400" u="none" strike="noStrike">
                          <a:effectLst/>
                        </a:rPr>
                        <a:t>Cost of goods sold</a:t>
                      </a:r>
                      <a:endParaRPr lang="en-US" sz="1400" b="0" i="0" u="none" strike="noStrike">
                        <a:solidFill>
                          <a:srgbClr val="000000"/>
                        </a:solidFill>
                        <a:effectLst/>
                        <a:latin typeface="Calibri" panose="020F0502020204030204" pitchFamily="34" charset="0"/>
                      </a:endParaRPr>
                    </a:p>
                  </a:txBody>
                  <a:tcPr marL="6308" marR="6308" marT="6308" marB="0" anchor="b"/>
                </a:tc>
                <a:tc>
                  <a:txBody>
                    <a:bodyPr/>
                    <a:lstStyle/>
                    <a:p>
                      <a:pPr algn="l" fontAlgn="b"/>
                      <a:r>
                        <a:rPr lang="en-US" sz="1400" u="none" strike="noStrike">
                          <a:effectLst/>
                        </a:rPr>
                        <a:t> $                     21,000 </a:t>
                      </a:r>
                      <a:endParaRPr lang="en-US" sz="1400" b="0" i="0" u="none" strike="noStrike">
                        <a:solidFill>
                          <a:srgbClr val="000000"/>
                        </a:solidFill>
                        <a:effectLst/>
                        <a:latin typeface="Calibri" panose="020F0502020204030204" pitchFamily="34" charset="0"/>
                      </a:endParaRPr>
                    </a:p>
                  </a:txBody>
                  <a:tcPr marL="6308" marR="6308" marT="6308"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6308" marR="6308" marT="6308" marB="0" anchor="b"/>
                </a:tc>
                <a:extLst>
                  <a:ext uri="{0D108BD9-81ED-4DB2-BD59-A6C34878D82A}">
                    <a16:rowId xmlns:a16="http://schemas.microsoft.com/office/drawing/2014/main" val="3489870951"/>
                  </a:ext>
                </a:extLst>
              </a:tr>
              <a:tr h="248339">
                <a:tc>
                  <a:txBody>
                    <a:bodyPr/>
                    <a:lstStyle/>
                    <a:p>
                      <a:pPr algn="l" fontAlgn="b"/>
                      <a:r>
                        <a:rPr lang="en-US" sz="1400" u="none" strike="noStrike">
                          <a:effectLst/>
                        </a:rPr>
                        <a:t>Shipping</a:t>
                      </a:r>
                      <a:endParaRPr lang="en-US" sz="1400" b="0" i="0" u="none" strike="noStrike">
                        <a:solidFill>
                          <a:srgbClr val="000000"/>
                        </a:solidFill>
                        <a:effectLst/>
                        <a:latin typeface="Calibri" panose="020F0502020204030204" pitchFamily="34" charset="0"/>
                      </a:endParaRPr>
                    </a:p>
                  </a:txBody>
                  <a:tcPr marL="6308" marR="6308" marT="6308" marB="0" anchor="b"/>
                </a:tc>
                <a:tc>
                  <a:txBody>
                    <a:bodyPr/>
                    <a:lstStyle/>
                    <a:p>
                      <a:pPr algn="l" fontAlgn="b"/>
                      <a:r>
                        <a:rPr lang="en-US" sz="1400" u="none" strike="noStrike">
                          <a:effectLst/>
                        </a:rPr>
                        <a:t> $                       1,800 </a:t>
                      </a:r>
                      <a:endParaRPr lang="en-US" sz="1400" b="0" i="0" u="none" strike="noStrike">
                        <a:solidFill>
                          <a:srgbClr val="000000"/>
                        </a:solidFill>
                        <a:effectLst/>
                        <a:latin typeface="Calibri" panose="020F0502020204030204" pitchFamily="34" charset="0"/>
                      </a:endParaRPr>
                    </a:p>
                  </a:txBody>
                  <a:tcPr marL="6308" marR="6308" marT="6308" marB="0" anchor="b"/>
                </a:tc>
                <a:tc>
                  <a:txBody>
                    <a:bodyPr/>
                    <a:lstStyle/>
                    <a:p>
                      <a:pPr algn="l" fontAlgn="b"/>
                      <a:r>
                        <a:rPr lang="en-US" sz="1400" u="none" strike="noStrike">
                          <a:effectLst/>
                        </a:rPr>
                        <a:t> $ (22,800)</a:t>
                      </a:r>
                      <a:endParaRPr lang="en-US" sz="1400" b="0" i="0" u="none" strike="noStrike">
                        <a:solidFill>
                          <a:srgbClr val="000000"/>
                        </a:solidFill>
                        <a:effectLst/>
                        <a:latin typeface="Calibri" panose="020F0502020204030204" pitchFamily="34" charset="0"/>
                      </a:endParaRPr>
                    </a:p>
                  </a:txBody>
                  <a:tcPr marL="6308" marR="6308" marT="6308" marB="0" anchor="b"/>
                </a:tc>
                <a:extLst>
                  <a:ext uri="{0D108BD9-81ED-4DB2-BD59-A6C34878D82A}">
                    <a16:rowId xmlns:a16="http://schemas.microsoft.com/office/drawing/2014/main" val="1343153146"/>
                  </a:ext>
                </a:extLst>
              </a:tr>
              <a:tr h="247392">
                <a:tc>
                  <a:txBody>
                    <a:bodyPr/>
                    <a:lstStyle/>
                    <a:p>
                      <a:pPr algn="l" fontAlgn="b"/>
                      <a:r>
                        <a:rPr lang="en-US" sz="1400" u="none" strike="noStrike">
                          <a:effectLst/>
                        </a:rPr>
                        <a:t>Contribution</a:t>
                      </a:r>
                      <a:endParaRPr lang="en-US" sz="1400" b="0" i="0" u="none" strike="noStrike">
                        <a:solidFill>
                          <a:srgbClr val="000000"/>
                        </a:solidFill>
                        <a:effectLst/>
                        <a:latin typeface="Calibri" panose="020F0502020204030204" pitchFamily="34" charset="0"/>
                      </a:endParaRPr>
                    </a:p>
                  </a:txBody>
                  <a:tcPr marL="6308" marR="6308" marT="6308"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6308" marR="6308" marT="6308" marB="0" anchor="b"/>
                </a:tc>
                <a:tc>
                  <a:txBody>
                    <a:bodyPr/>
                    <a:lstStyle/>
                    <a:p>
                      <a:pPr algn="l" fontAlgn="b"/>
                      <a:r>
                        <a:rPr lang="en-US" sz="1400" u="none" strike="noStrike">
                          <a:effectLst/>
                        </a:rPr>
                        <a:t> $   28,200 </a:t>
                      </a:r>
                      <a:endParaRPr lang="en-US" sz="1400" b="0" i="0" u="none" strike="noStrike">
                        <a:solidFill>
                          <a:srgbClr val="000000"/>
                        </a:solidFill>
                        <a:effectLst/>
                        <a:latin typeface="Calibri" panose="020F0502020204030204" pitchFamily="34" charset="0"/>
                      </a:endParaRPr>
                    </a:p>
                  </a:txBody>
                  <a:tcPr marL="6308" marR="6308" marT="6308" marB="0" anchor="b"/>
                </a:tc>
                <a:extLst>
                  <a:ext uri="{0D108BD9-81ED-4DB2-BD59-A6C34878D82A}">
                    <a16:rowId xmlns:a16="http://schemas.microsoft.com/office/drawing/2014/main" val="3501425582"/>
                  </a:ext>
                </a:extLst>
              </a:tr>
              <a:tr h="247392">
                <a:tc>
                  <a:txBody>
                    <a:bodyPr/>
                    <a:lstStyle/>
                    <a:p>
                      <a:pPr algn="l" fontAlgn="b"/>
                      <a:r>
                        <a:rPr lang="en-US" sz="1400" u="none" strike="noStrike" dirty="0">
                          <a:effectLst/>
                        </a:rPr>
                        <a:t>Fixed costs</a:t>
                      </a:r>
                      <a:endParaRPr lang="en-US" sz="1400" b="1" i="0" u="none" strike="noStrike" dirty="0">
                        <a:solidFill>
                          <a:srgbClr val="000000"/>
                        </a:solidFill>
                        <a:effectLst/>
                        <a:latin typeface="Calibri" panose="020F0502020204030204" pitchFamily="34" charset="0"/>
                      </a:endParaRPr>
                    </a:p>
                  </a:txBody>
                  <a:tcPr marL="6308" marR="6308" marT="6308"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6308" marR="6308" marT="6308"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6308" marR="6308" marT="6308" marB="0" anchor="b"/>
                </a:tc>
                <a:extLst>
                  <a:ext uri="{0D108BD9-81ED-4DB2-BD59-A6C34878D82A}">
                    <a16:rowId xmlns:a16="http://schemas.microsoft.com/office/drawing/2014/main" val="638651567"/>
                  </a:ext>
                </a:extLst>
              </a:tr>
              <a:tr h="248339">
                <a:tc>
                  <a:txBody>
                    <a:bodyPr/>
                    <a:lstStyle/>
                    <a:p>
                      <a:pPr algn="l" fontAlgn="t"/>
                      <a:r>
                        <a:rPr lang="en-US" sz="1400" u="none" strike="noStrike">
                          <a:effectLst/>
                        </a:rPr>
                        <a:t>Labor</a:t>
                      </a:r>
                      <a:endParaRPr lang="en-US" sz="1400" b="0" i="0" u="none" strike="noStrike">
                        <a:solidFill>
                          <a:srgbClr val="000000"/>
                        </a:solidFill>
                        <a:effectLst/>
                        <a:latin typeface="Calibri" panose="020F0502020204030204" pitchFamily="34" charset="0"/>
                      </a:endParaRPr>
                    </a:p>
                  </a:txBody>
                  <a:tcPr marL="6308" marR="6308" marT="6308" marB="0"/>
                </a:tc>
                <a:tc>
                  <a:txBody>
                    <a:bodyPr/>
                    <a:lstStyle/>
                    <a:p>
                      <a:pPr algn="l" fontAlgn="b"/>
                      <a:r>
                        <a:rPr lang="en-US" sz="1400" u="none" strike="noStrike">
                          <a:effectLst/>
                        </a:rPr>
                        <a:t> $                           400 </a:t>
                      </a:r>
                      <a:endParaRPr lang="en-US" sz="1400" b="0" i="0" u="none" strike="noStrike">
                        <a:solidFill>
                          <a:srgbClr val="000000"/>
                        </a:solidFill>
                        <a:effectLst/>
                        <a:latin typeface="Calibri" panose="020F0502020204030204" pitchFamily="34" charset="0"/>
                      </a:endParaRPr>
                    </a:p>
                  </a:txBody>
                  <a:tcPr marL="6308" marR="6308" marT="6308"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6308" marR="6308" marT="6308" marB="0" anchor="b"/>
                </a:tc>
                <a:extLst>
                  <a:ext uri="{0D108BD9-81ED-4DB2-BD59-A6C34878D82A}">
                    <a16:rowId xmlns:a16="http://schemas.microsoft.com/office/drawing/2014/main" val="385568909"/>
                  </a:ext>
                </a:extLst>
              </a:tr>
              <a:tr h="248339">
                <a:tc>
                  <a:txBody>
                    <a:bodyPr/>
                    <a:lstStyle/>
                    <a:p>
                      <a:pPr algn="l" fontAlgn="t"/>
                      <a:r>
                        <a:rPr lang="en-US" sz="1400" u="none" strike="noStrike">
                          <a:effectLst/>
                        </a:rPr>
                        <a:t>Advertising fees</a:t>
                      </a:r>
                      <a:endParaRPr lang="en-US" sz="1400" b="0" i="0" u="none" strike="noStrike">
                        <a:solidFill>
                          <a:srgbClr val="000000"/>
                        </a:solidFill>
                        <a:effectLst/>
                        <a:latin typeface="Calibri" panose="020F0502020204030204" pitchFamily="34" charset="0"/>
                      </a:endParaRPr>
                    </a:p>
                  </a:txBody>
                  <a:tcPr marL="6308" marR="6308" marT="6308" marB="0"/>
                </a:tc>
                <a:tc>
                  <a:txBody>
                    <a:bodyPr/>
                    <a:lstStyle/>
                    <a:p>
                      <a:pPr algn="l" fontAlgn="b"/>
                      <a:r>
                        <a:rPr lang="en-US" sz="1400" u="none" strike="noStrike">
                          <a:effectLst/>
                        </a:rPr>
                        <a:t> $                       3,000 </a:t>
                      </a:r>
                      <a:endParaRPr lang="en-US" sz="1400" b="0" i="0" u="none" strike="noStrike">
                        <a:solidFill>
                          <a:srgbClr val="000000"/>
                        </a:solidFill>
                        <a:effectLst/>
                        <a:latin typeface="Calibri" panose="020F0502020204030204" pitchFamily="34" charset="0"/>
                      </a:endParaRPr>
                    </a:p>
                  </a:txBody>
                  <a:tcPr marL="6308" marR="6308" marT="6308"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6308" marR="6308" marT="6308" marB="0" anchor="b"/>
                </a:tc>
                <a:extLst>
                  <a:ext uri="{0D108BD9-81ED-4DB2-BD59-A6C34878D82A}">
                    <a16:rowId xmlns:a16="http://schemas.microsoft.com/office/drawing/2014/main" val="447041150"/>
                  </a:ext>
                </a:extLst>
              </a:tr>
              <a:tr h="248339">
                <a:tc>
                  <a:txBody>
                    <a:bodyPr/>
                    <a:lstStyle/>
                    <a:p>
                      <a:pPr algn="l" fontAlgn="t"/>
                      <a:r>
                        <a:rPr lang="en-US" sz="1400" u="none" strike="noStrike">
                          <a:effectLst/>
                        </a:rPr>
                        <a:t>Bank fees</a:t>
                      </a:r>
                      <a:endParaRPr lang="en-US" sz="1400" b="0" i="0" u="none" strike="noStrike">
                        <a:solidFill>
                          <a:srgbClr val="000000"/>
                        </a:solidFill>
                        <a:effectLst/>
                        <a:latin typeface="Calibri" panose="020F0502020204030204" pitchFamily="34" charset="0"/>
                      </a:endParaRPr>
                    </a:p>
                  </a:txBody>
                  <a:tcPr marL="6308" marR="6308" marT="6308" marB="0"/>
                </a:tc>
                <a:tc>
                  <a:txBody>
                    <a:bodyPr/>
                    <a:lstStyle/>
                    <a:p>
                      <a:pPr algn="l" fontAlgn="b"/>
                      <a:r>
                        <a:rPr lang="en-US" sz="1400" u="none" strike="noStrike">
                          <a:effectLst/>
                        </a:rPr>
                        <a:t> $                           200 </a:t>
                      </a:r>
                      <a:endParaRPr lang="en-US" sz="1400" b="0" i="0" u="none" strike="noStrike">
                        <a:solidFill>
                          <a:srgbClr val="000000"/>
                        </a:solidFill>
                        <a:effectLst/>
                        <a:latin typeface="Calibri" panose="020F0502020204030204" pitchFamily="34" charset="0"/>
                      </a:endParaRPr>
                    </a:p>
                  </a:txBody>
                  <a:tcPr marL="6308" marR="6308" marT="6308"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6308" marR="6308" marT="6308" marB="0" anchor="b"/>
                </a:tc>
                <a:extLst>
                  <a:ext uri="{0D108BD9-81ED-4DB2-BD59-A6C34878D82A}">
                    <a16:rowId xmlns:a16="http://schemas.microsoft.com/office/drawing/2014/main" val="3711403904"/>
                  </a:ext>
                </a:extLst>
              </a:tr>
              <a:tr h="248339">
                <a:tc>
                  <a:txBody>
                    <a:bodyPr/>
                    <a:lstStyle/>
                    <a:p>
                      <a:pPr algn="l" fontAlgn="t"/>
                      <a:r>
                        <a:rPr lang="en-US" sz="1400" u="none" strike="noStrike" dirty="0">
                          <a:effectLst/>
                        </a:rPr>
                        <a:t>Phone/internet</a:t>
                      </a:r>
                      <a:endParaRPr lang="en-US" sz="1400" b="0" i="0" u="none" strike="noStrike" dirty="0">
                        <a:solidFill>
                          <a:srgbClr val="000000"/>
                        </a:solidFill>
                        <a:effectLst/>
                        <a:latin typeface="Calibri" panose="020F0502020204030204" pitchFamily="34" charset="0"/>
                      </a:endParaRPr>
                    </a:p>
                  </a:txBody>
                  <a:tcPr marL="6308" marR="6308" marT="6308" marB="0"/>
                </a:tc>
                <a:tc>
                  <a:txBody>
                    <a:bodyPr/>
                    <a:lstStyle/>
                    <a:p>
                      <a:pPr algn="l" fontAlgn="b"/>
                      <a:r>
                        <a:rPr lang="en-US" sz="1400" u="none" strike="noStrike">
                          <a:effectLst/>
                        </a:rPr>
                        <a:t> $                           150 </a:t>
                      </a:r>
                      <a:endParaRPr lang="en-US" sz="1400" b="0" i="0" u="none" strike="noStrike">
                        <a:solidFill>
                          <a:srgbClr val="000000"/>
                        </a:solidFill>
                        <a:effectLst/>
                        <a:latin typeface="Calibri" panose="020F0502020204030204" pitchFamily="34" charset="0"/>
                      </a:endParaRPr>
                    </a:p>
                  </a:txBody>
                  <a:tcPr marL="6308" marR="6308" marT="6308"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6308" marR="6308" marT="6308" marB="0" anchor="b"/>
                </a:tc>
                <a:extLst>
                  <a:ext uri="{0D108BD9-81ED-4DB2-BD59-A6C34878D82A}">
                    <a16:rowId xmlns:a16="http://schemas.microsoft.com/office/drawing/2014/main" val="2105633857"/>
                  </a:ext>
                </a:extLst>
              </a:tr>
              <a:tr h="248339">
                <a:tc>
                  <a:txBody>
                    <a:bodyPr/>
                    <a:lstStyle/>
                    <a:p>
                      <a:pPr algn="l" fontAlgn="t"/>
                      <a:r>
                        <a:rPr lang="en-US" sz="1400" u="none" strike="noStrike">
                          <a:effectLst/>
                        </a:rPr>
                        <a:t>Utilities</a:t>
                      </a:r>
                      <a:endParaRPr lang="en-US" sz="1400" b="0" i="0" u="none" strike="noStrike">
                        <a:solidFill>
                          <a:srgbClr val="000000"/>
                        </a:solidFill>
                        <a:effectLst/>
                        <a:latin typeface="Calibri" panose="020F0502020204030204" pitchFamily="34" charset="0"/>
                      </a:endParaRPr>
                    </a:p>
                  </a:txBody>
                  <a:tcPr marL="6308" marR="6308" marT="6308" marB="0"/>
                </a:tc>
                <a:tc>
                  <a:txBody>
                    <a:bodyPr/>
                    <a:lstStyle/>
                    <a:p>
                      <a:pPr algn="l" fontAlgn="b"/>
                      <a:r>
                        <a:rPr lang="en-US" sz="1400" u="none" strike="noStrike">
                          <a:effectLst/>
                        </a:rPr>
                        <a:t> $                           100 </a:t>
                      </a:r>
                      <a:endParaRPr lang="en-US" sz="1400" b="0" i="0" u="none" strike="noStrike">
                        <a:solidFill>
                          <a:srgbClr val="000000"/>
                        </a:solidFill>
                        <a:effectLst/>
                        <a:latin typeface="Calibri" panose="020F0502020204030204" pitchFamily="34" charset="0"/>
                      </a:endParaRPr>
                    </a:p>
                  </a:txBody>
                  <a:tcPr marL="6308" marR="6308" marT="6308"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6308" marR="6308" marT="6308" marB="0" anchor="b"/>
                </a:tc>
                <a:extLst>
                  <a:ext uri="{0D108BD9-81ED-4DB2-BD59-A6C34878D82A}">
                    <a16:rowId xmlns:a16="http://schemas.microsoft.com/office/drawing/2014/main" val="3497705299"/>
                  </a:ext>
                </a:extLst>
              </a:tr>
              <a:tr h="248339">
                <a:tc>
                  <a:txBody>
                    <a:bodyPr/>
                    <a:lstStyle/>
                    <a:p>
                      <a:pPr algn="l" fontAlgn="t"/>
                      <a:r>
                        <a:rPr lang="en-US" sz="1400" u="none" strike="noStrike">
                          <a:effectLst/>
                        </a:rPr>
                        <a:t>Office Supplies</a:t>
                      </a:r>
                      <a:endParaRPr lang="en-US" sz="1400" b="0" i="0" u="none" strike="noStrike">
                        <a:solidFill>
                          <a:srgbClr val="000000"/>
                        </a:solidFill>
                        <a:effectLst/>
                        <a:latin typeface="Calibri" panose="020F0502020204030204" pitchFamily="34" charset="0"/>
                      </a:endParaRPr>
                    </a:p>
                  </a:txBody>
                  <a:tcPr marL="6308" marR="6308" marT="6308" marB="0"/>
                </a:tc>
                <a:tc>
                  <a:txBody>
                    <a:bodyPr/>
                    <a:lstStyle/>
                    <a:p>
                      <a:pPr algn="l" fontAlgn="b"/>
                      <a:r>
                        <a:rPr lang="en-US" sz="1400" u="none" strike="noStrike">
                          <a:effectLst/>
                        </a:rPr>
                        <a:t> $                           900 </a:t>
                      </a:r>
                      <a:endParaRPr lang="en-US" sz="1400" b="0" i="0" u="none" strike="noStrike">
                        <a:solidFill>
                          <a:srgbClr val="000000"/>
                        </a:solidFill>
                        <a:effectLst/>
                        <a:latin typeface="Calibri" panose="020F0502020204030204" pitchFamily="34" charset="0"/>
                      </a:endParaRPr>
                    </a:p>
                  </a:txBody>
                  <a:tcPr marL="6308" marR="6308" marT="6308"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6308" marR="6308" marT="6308" marB="0" anchor="b"/>
                </a:tc>
                <a:extLst>
                  <a:ext uri="{0D108BD9-81ED-4DB2-BD59-A6C34878D82A}">
                    <a16:rowId xmlns:a16="http://schemas.microsoft.com/office/drawing/2014/main" val="4147192476"/>
                  </a:ext>
                </a:extLst>
              </a:tr>
              <a:tr h="248339">
                <a:tc>
                  <a:txBody>
                    <a:bodyPr/>
                    <a:lstStyle/>
                    <a:p>
                      <a:pPr algn="l" fontAlgn="t"/>
                      <a:r>
                        <a:rPr lang="en-US" sz="1400" u="none" strike="noStrike">
                          <a:effectLst/>
                        </a:rPr>
                        <a:t>Conference Exhibitor Fee</a:t>
                      </a:r>
                      <a:endParaRPr lang="en-US" sz="1400" b="0" i="0" u="none" strike="noStrike">
                        <a:solidFill>
                          <a:srgbClr val="000000"/>
                        </a:solidFill>
                        <a:effectLst/>
                        <a:latin typeface="Calibri" panose="020F0502020204030204" pitchFamily="34" charset="0"/>
                      </a:endParaRPr>
                    </a:p>
                  </a:txBody>
                  <a:tcPr marL="6308" marR="6308" marT="6308" marB="0"/>
                </a:tc>
                <a:tc>
                  <a:txBody>
                    <a:bodyPr/>
                    <a:lstStyle/>
                    <a:p>
                      <a:pPr algn="l" fontAlgn="b"/>
                      <a:r>
                        <a:rPr lang="en-US" sz="1400" u="none" strike="noStrike">
                          <a:effectLst/>
                        </a:rPr>
                        <a:t> $                       3,000 </a:t>
                      </a:r>
                      <a:endParaRPr lang="en-US" sz="1400" b="0" i="0" u="none" strike="noStrike">
                        <a:solidFill>
                          <a:srgbClr val="000000"/>
                        </a:solidFill>
                        <a:effectLst/>
                        <a:latin typeface="Calibri" panose="020F0502020204030204" pitchFamily="34" charset="0"/>
                      </a:endParaRPr>
                    </a:p>
                  </a:txBody>
                  <a:tcPr marL="6308" marR="6308" marT="6308"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6308" marR="6308" marT="6308" marB="0" anchor="b"/>
                </a:tc>
                <a:extLst>
                  <a:ext uri="{0D108BD9-81ED-4DB2-BD59-A6C34878D82A}">
                    <a16:rowId xmlns:a16="http://schemas.microsoft.com/office/drawing/2014/main" val="1606108510"/>
                  </a:ext>
                </a:extLst>
              </a:tr>
              <a:tr h="248339">
                <a:tc>
                  <a:txBody>
                    <a:bodyPr/>
                    <a:lstStyle/>
                    <a:p>
                      <a:pPr algn="l" fontAlgn="t"/>
                      <a:r>
                        <a:rPr lang="en-US" sz="1400" u="none" strike="noStrike">
                          <a:effectLst/>
                        </a:rPr>
                        <a:t>Travel Expenses for Conference</a:t>
                      </a:r>
                      <a:endParaRPr lang="en-US" sz="1400" b="0" i="0" u="none" strike="noStrike">
                        <a:solidFill>
                          <a:srgbClr val="000000"/>
                        </a:solidFill>
                        <a:effectLst/>
                        <a:latin typeface="Calibri" panose="020F0502020204030204" pitchFamily="34" charset="0"/>
                      </a:endParaRPr>
                    </a:p>
                  </a:txBody>
                  <a:tcPr marL="6308" marR="6308" marT="6308" marB="0"/>
                </a:tc>
                <a:tc>
                  <a:txBody>
                    <a:bodyPr/>
                    <a:lstStyle/>
                    <a:p>
                      <a:pPr algn="l" fontAlgn="b"/>
                      <a:r>
                        <a:rPr lang="en-US" sz="1400" u="none" strike="noStrike">
                          <a:effectLst/>
                        </a:rPr>
                        <a:t> $                       1,200 </a:t>
                      </a:r>
                      <a:endParaRPr lang="en-US" sz="1400" b="0" i="0" u="none" strike="noStrike">
                        <a:solidFill>
                          <a:srgbClr val="000000"/>
                        </a:solidFill>
                        <a:effectLst/>
                        <a:latin typeface="Calibri" panose="020F0502020204030204" pitchFamily="34" charset="0"/>
                      </a:endParaRPr>
                    </a:p>
                  </a:txBody>
                  <a:tcPr marL="6308" marR="6308" marT="6308" marB="0" anchor="b"/>
                </a:tc>
                <a:tc>
                  <a:txBody>
                    <a:bodyPr/>
                    <a:lstStyle/>
                    <a:p>
                      <a:pPr algn="l" fontAlgn="b"/>
                      <a:r>
                        <a:rPr lang="en-US" sz="1400" u="none" strike="noStrike">
                          <a:effectLst/>
                        </a:rPr>
                        <a:t> $   (8,950)</a:t>
                      </a:r>
                      <a:endParaRPr lang="en-US" sz="1400" b="0" i="0" u="none" strike="noStrike">
                        <a:solidFill>
                          <a:srgbClr val="000000"/>
                        </a:solidFill>
                        <a:effectLst/>
                        <a:latin typeface="Calibri" panose="020F0502020204030204" pitchFamily="34" charset="0"/>
                      </a:endParaRPr>
                    </a:p>
                  </a:txBody>
                  <a:tcPr marL="6308" marR="6308" marT="6308" marB="0" anchor="b"/>
                </a:tc>
                <a:extLst>
                  <a:ext uri="{0D108BD9-81ED-4DB2-BD59-A6C34878D82A}">
                    <a16:rowId xmlns:a16="http://schemas.microsoft.com/office/drawing/2014/main" val="840505805"/>
                  </a:ext>
                </a:extLst>
              </a:tr>
              <a:tr h="247392">
                <a:tc>
                  <a:txBody>
                    <a:bodyPr/>
                    <a:lstStyle/>
                    <a:p>
                      <a:pPr algn="l" fontAlgn="t"/>
                      <a:r>
                        <a:rPr lang="en-US" sz="1400" u="none" strike="noStrike">
                          <a:effectLst/>
                        </a:rPr>
                        <a:t>Profit before tax</a:t>
                      </a:r>
                      <a:endParaRPr lang="en-US" sz="1400" b="0" i="0" u="none" strike="noStrike">
                        <a:solidFill>
                          <a:srgbClr val="000000"/>
                        </a:solidFill>
                        <a:effectLst/>
                        <a:latin typeface="Calibri" panose="020F0502020204030204" pitchFamily="34" charset="0"/>
                      </a:endParaRPr>
                    </a:p>
                  </a:txBody>
                  <a:tcPr marL="6308" marR="6308" marT="6308" marB="0"/>
                </a:tc>
                <a:tc>
                  <a:txBody>
                    <a:bodyPr/>
                    <a:lstStyle/>
                    <a:p>
                      <a:pPr algn="l" fontAlgn="b"/>
                      <a:endParaRPr lang="en-US" sz="1400" b="0" i="0" u="none" strike="noStrike">
                        <a:solidFill>
                          <a:srgbClr val="000000"/>
                        </a:solidFill>
                        <a:effectLst/>
                        <a:latin typeface="Calibri" panose="020F0502020204030204" pitchFamily="34" charset="0"/>
                      </a:endParaRPr>
                    </a:p>
                  </a:txBody>
                  <a:tcPr marL="6308" marR="6308" marT="6308" marB="0" anchor="b"/>
                </a:tc>
                <a:tc>
                  <a:txBody>
                    <a:bodyPr/>
                    <a:lstStyle/>
                    <a:p>
                      <a:pPr algn="l" fontAlgn="b"/>
                      <a:r>
                        <a:rPr lang="en-US" sz="1400" u="none" strike="noStrike">
                          <a:effectLst/>
                        </a:rPr>
                        <a:t> $   19,250 </a:t>
                      </a:r>
                      <a:endParaRPr lang="en-US" sz="1400" b="0" i="0" u="none" strike="noStrike">
                        <a:solidFill>
                          <a:srgbClr val="000000"/>
                        </a:solidFill>
                        <a:effectLst/>
                        <a:latin typeface="Calibri" panose="020F0502020204030204" pitchFamily="34" charset="0"/>
                      </a:endParaRPr>
                    </a:p>
                  </a:txBody>
                  <a:tcPr marL="6308" marR="6308" marT="6308" marB="0" anchor="b"/>
                </a:tc>
                <a:extLst>
                  <a:ext uri="{0D108BD9-81ED-4DB2-BD59-A6C34878D82A}">
                    <a16:rowId xmlns:a16="http://schemas.microsoft.com/office/drawing/2014/main" val="2593411477"/>
                  </a:ext>
                </a:extLst>
              </a:tr>
              <a:tr h="247392">
                <a:tc>
                  <a:txBody>
                    <a:bodyPr/>
                    <a:lstStyle/>
                    <a:p>
                      <a:pPr algn="l" fontAlgn="t"/>
                      <a:r>
                        <a:rPr lang="en-US" sz="1400" u="none" strike="noStrike">
                          <a:effectLst/>
                        </a:rPr>
                        <a:t>Tax </a:t>
                      </a:r>
                      <a:endParaRPr lang="en-US" sz="1400" b="0" i="0" u="none" strike="noStrike">
                        <a:solidFill>
                          <a:srgbClr val="000000"/>
                        </a:solidFill>
                        <a:effectLst/>
                        <a:latin typeface="Calibri" panose="020F0502020204030204" pitchFamily="34" charset="0"/>
                      </a:endParaRPr>
                    </a:p>
                  </a:txBody>
                  <a:tcPr marL="6308" marR="6308" marT="6308" marB="0"/>
                </a:tc>
                <a:tc>
                  <a:txBody>
                    <a:bodyPr/>
                    <a:lstStyle/>
                    <a:p>
                      <a:pPr algn="l" fontAlgn="b"/>
                      <a:endParaRPr lang="en-US" sz="1400" b="0" i="0" u="none" strike="noStrike">
                        <a:solidFill>
                          <a:srgbClr val="000000"/>
                        </a:solidFill>
                        <a:effectLst/>
                        <a:latin typeface="Calibri" panose="020F0502020204030204" pitchFamily="34" charset="0"/>
                      </a:endParaRPr>
                    </a:p>
                  </a:txBody>
                  <a:tcPr marL="6308" marR="6308" marT="6308" marB="0" anchor="b"/>
                </a:tc>
                <a:tc>
                  <a:txBody>
                    <a:bodyPr/>
                    <a:lstStyle/>
                    <a:p>
                      <a:pPr algn="l" fontAlgn="b"/>
                      <a:r>
                        <a:rPr lang="en-US" sz="1400" u="none" strike="noStrike">
                          <a:effectLst/>
                        </a:rPr>
                        <a:t> $   (5,390)</a:t>
                      </a:r>
                      <a:endParaRPr lang="en-US" sz="1400" b="0" i="0" u="none" strike="noStrike">
                        <a:solidFill>
                          <a:srgbClr val="000000"/>
                        </a:solidFill>
                        <a:effectLst/>
                        <a:latin typeface="Calibri" panose="020F0502020204030204" pitchFamily="34" charset="0"/>
                      </a:endParaRPr>
                    </a:p>
                  </a:txBody>
                  <a:tcPr marL="6308" marR="6308" marT="6308" marB="0" anchor="b"/>
                </a:tc>
                <a:extLst>
                  <a:ext uri="{0D108BD9-81ED-4DB2-BD59-A6C34878D82A}">
                    <a16:rowId xmlns:a16="http://schemas.microsoft.com/office/drawing/2014/main" val="3236499720"/>
                  </a:ext>
                </a:extLst>
              </a:tr>
              <a:tr h="247392">
                <a:tc>
                  <a:txBody>
                    <a:bodyPr/>
                    <a:lstStyle/>
                    <a:p>
                      <a:pPr algn="l" fontAlgn="t"/>
                      <a:r>
                        <a:rPr lang="en-US" sz="1400" u="none" strike="noStrike" dirty="0">
                          <a:effectLst/>
                        </a:rPr>
                        <a:t>Profit after tax</a:t>
                      </a:r>
                      <a:endParaRPr lang="en-US" sz="1400" b="0" i="0" u="none" strike="noStrike" dirty="0">
                        <a:solidFill>
                          <a:srgbClr val="000000"/>
                        </a:solidFill>
                        <a:effectLst/>
                        <a:latin typeface="Calibri" panose="020F0502020204030204" pitchFamily="34" charset="0"/>
                      </a:endParaRPr>
                    </a:p>
                  </a:txBody>
                  <a:tcPr marL="6308" marR="6308" marT="6308" marB="0"/>
                </a:tc>
                <a:tc>
                  <a:txBody>
                    <a:bodyPr/>
                    <a:lstStyle/>
                    <a:p>
                      <a:pPr algn="l" fontAlgn="b"/>
                      <a:endParaRPr lang="en-US" sz="1400" b="0" i="0" u="none" strike="noStrike">
                        <a:solidFill>
                          <a:srgbClr val="000000"/>
                        </a:solidFill>
                        <a:effectLst/>
                        <a:latin typeface="Calibri" panose="020F0502020204030204" pitchFamily="34" charset="0"/>
                      </a:endParaRPr>
                    </a:p>
                  </a:txBody>
                  <a:tcPr marL="6308" marR="6308" marT="6308" marB="0" anchor="b"/>
                </a:tc>
                <a:tc>
                  <a:txBody>
                    <a:bodyPr/>
                    <a:lstStyle/>
                    <a:p>
                      <a:pPr algn="l" fontAlgn="b"/>
                      <a:r>
                        <a:rPr lang="en-US" sz="1400" u="none" strike="noStrike" dirty="0">
                          <a:effectLst/>
                        </a:rPr>
                        <a:t> $   13,860 </a:t>
                      </a:r>
                      <a:endParaRPr lang="en-US" sz="1400" b="0" i="0" u="none" strike="noStrike" dirty="0">
                        <a:solidFill>
                          <a:srgbClr val="000000"/>
                        </a:solidFill>
                        <a:effectLst/>
                        <a:latin typeface="Calibri" panose="020F0502020204030204" pitchFamily="34" charset="0"/>
                      </a:endParaRPr>
                    </a:p>
                  </a:txBody>
                  <a:tcPr marL="6308" marR="6308" marT="6308" marB="0" anchor="b"/>
                </a:tc>
                <a:extLst>
                  <a:ext uri="{0D108BD9-81ED-4DB2-BD59-A6C34878D82A}">
                    <a16:rowId xmlns:a16="http://schemas.microsoft.com/office/drawing/2014/main" val="2013856929"/>
                  </a:ext>
                </a:extLst>
              </a:tr>
            </a:tbl>
          </a:graphicData>
        </a:graphic>
      </p:graphicFrame>
    </p:spTree>
    <p:extLst>
      <p:ext uri="{BB962C8B-B14F-4D97-AF65-F5344CB8AC3E}">
        <p14:creationId xmlns:p14="http://schemas.microsoft.com/office/powerpoint/2010/main" val="303791540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108</TotalTime>
  <Words>298</Words>
  <Application>Microsoft Office PowerPoint</Application>
  <PresentationFormat>Widescreen</PresentationFormat>
  <Paragraphs>72</Paragraphs>
  <Slides>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Garamond</vt:lpstr>
      <vt:lpstr>Organic</vt:lpstr>
      <vt:lpstr>Financial Analysis: Bobble in Style</vt:lpstr>
      <vt:lpstr>Cost Classification</vt:lpstr>
      <vt:lpstr>Cost Classification cont’</vt:lpstr>
      <vt:lpstr>Cost Classification cont’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 Rop</dc:creator>
  <cp:lastModifiedBy>Tom Rop</cp:lastModifiedBy>
  <cp:revision>4</cp:revision>
  <dcterms:created xsi:type="dcterms:W3CDTF">2021-03-17T19:09:19Z</dcterms:created>
  <dcterms:modified xsi:type="dcterms:W3CDTF">2021-03-17T20:58:17Z</dcterms:modified>
</cp:coreProperties>
</file>